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78" r:id="rId3"/>
    <p:sldId id="274" r:id="rId4"/>
    <p:sldId id="257" r:id="rId5"/>
    <p:sldId id="258" r:id="rId6"/>
    <p:sldId id="279" r:id="rId7"/>
    <p:sldId id="259" r:id="rId8"/>
    <p:sldId id="260" r:id="rId9"/>
    <p:sldId id="261" r:id="rId10"/>
    <p:sldId id="262" r:id="rId11"/>
    <p:sldId id="263" r:id="rId12"/>
    <p:sldId id="264" r:id="rId13"/>
    <p:sldId id="265" r:id="rId14"/>
    <p:sldId id="266" r:id="rId15"/>
    <p:sldId id="280" r:id="rId16"/>
    <p:sldId id="273" r:id="rId17"/>
    <p:sldId id="272" r:id="rId18"/>
    <p:sldId id="267" r:id="rId19"/>
    <p:sldId id="268" r:id="rId20"/>
    <p:sldId id="269" r:id="rId21"/>
    <p:sldId id="270" r:id="rId22"/>
    <p:sldId id="271" r:id="rId23"/>
    <p:sldId id="277" r:id="rId24"/>
    <p:sldId id="276"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60" y="2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D4952-F9B6-434B-AEFB-BE312F9F9B2C}" type="datetimeFigureOut">
              <a:rPr lang="en-US" smtClean="0"/>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BB3B1-F93A-449C-8DDA-6FD4B8FEC6B0}" type="slidenum">
              <a:rPr lang="en-US" smtClean="0"/>
              <a:t>‹#›</a:t>
            </a:fld>
            <a:endParaRPr lang="en-US"/>
          </a:p>
        </p:txBody>
      </p:sp>
    </p:spTree>
    <p:extLst>
      <p:ext uri="{BB962C8B-B14F-4D97-AF65-F5344CB8AC3E}">
        <p14:creationId xmlns:p14="http://schemas.microsoft.com/office/powerpoint/2010/main" val="165986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BB3B1-F93A-449C-8DDA-6FD4B8FEC6B0}" type="slidenum">
              <a:rPr lang="en-US" smtClean="0"/>
              <a:t>1</a:t>
            </a:fld>
            <a:endParaRPr lang="en-US"/>
          </a:p>
        </p:txBody>
      </p:sp>
    </p:spTree>
    <p:extLst>
      <p:ext uri="{BB962C8B-B14F-4D97-AF65-F5344CB8AC3E}">
        <p14:creationId xmlns:p14="http://schemas.microsoft.com/office/powerpoint/2010/main" val="170228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Concept 3 &amp; 4 talk about mutual trust and respect for all members, including ourselves.</a:t>
            </a:r>
          </a:p>
        </p:txBody>
      </p:sp>
      <p:sp>
        <p:nvSpPr>
          <p:cNvPr id="4" name="Slide Number Placeholder 3"/>
          <p:cNvSpPr>
            <a:spLocks noGrp="1"/>
          </p:cNvSpPr>
          <p:nvPr>
            <p:ph type="sldNum" sz="quarter" idx="10"/>
          </p:nvPr>
        </p:nvSpPr>
        <p:spPr/>
        <p:txBody>
          <a:bodyPr/>
          <a:lstStyle/>
          <a:p>
            <a:fld id="{3D3BB3B1-F93A-449C-8DDA-6FD4B8FEC6B0}" type="slidenum">
              <a:rPr lang="en-US" smtClean="0"/>
              <a:t>10</a:t>
            </a:fld>
            <a:endParaRPr lang="en-US"/>
          </a:p>
        </p:txBody>
      </p:sp>
    </p:spTree>
    <p:extLst>
      <p:ext uri="{BB962C8B-B14F-4D97-AF65-F5344CB8AC3E}">
        <p14:creationId xmlns:p14="http://schemas.microsoft.com/office/powerpoint/2010/main" val="127300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Dominance isn’t anything new. Here a member from 1959</a:t>
            </a:r>
            <a:r>
              <a:rPr lang="en-US" baseline="0" dirty="0"/>
              <a:t> asked about a dominant member.</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11</a:t>
            </a:fld>
            <a:endParaRPr lang="en-US"/>
          </a:p>
        </p:txBody>
      </p:sp>
    </p:spTree>
    <p:extLst>
      <p:ext uri="{BB962C8B-B14F-4D97-AF65-F5344CB8AC3E}">
        <p14:creationId xmlns:p14="http://schemas.microsoft.com/office/powerpoint/2010/main" val="335176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r>
              <a:rPr lang="en-US" dirty="0" err="1"/>
              <a:t>Anon’s</a:t>
            </a:r>
            <a:r>
              <a:rPr lang="en-US" dirty="0"/>
              <a:t> leaders are servants. Anyone seeing themselves as “Having more experience” or making a statement like “Group Representatives don’t step</a:t>
            </a:r>
            <a:r>
              <a:rPr lang="en-US" baseline="0" dirty="0"/>
              <a:t> up so I need to” may be causing harm within the fellowship.</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12</a:t>
            </a:fld>
            <a:endParaRPr lang="en-US"/>
          </a:p>
        </p:txBody>
      </p:sp>
    </p:spTree>
    <p:extLst>
      <p:ext uri="{BB962C8B-B14F-4D97-AF65-F5344CB8AC3E}">
        <p14:creationId xmlns:p14="http://schemas.microsoft.com/office/powerpoint/2010/main" val="45533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lumMod val="50000"/>
                  </a:schemeClr>
                </a:solidFill>
              </a:rPr>
              <a:t>Most of us in service work remember how much we have grown while</a:t>
            </a:r>
            <a:r>
              <a:rPr lang="en-US" baseline="0" dirty="0">
                <a:solidFill>
                  <a:schemeClr val="tx2">
                    <a:lumMod val="50000"/>
                  </a:schemeClr>
                </a:solidFill>
              </a:rPr>
              <a:t> doing service work. We need to pass on this experience, strength and hope for the growth of all in Al-Anon and </a:t>
            </a:r>
            <a:r>
              <a:rPr lang="en-US" baseline="0" dirty="0" err="1">
                <a:solidFill>
                  <a:schemeClr val="tx2">
                    <a:lumMod val="50000"/>
                  </a:schemeClr>
                </a:solidFill>
              </a:rPr>
              <a:t>Alateen</a:t>
            </a:r>
            <a:r>
              <a:rPr lang="en-US" baseline="0" dirty="0">
                <a:solidFill>
                  <a:schemeClr val="tx2">
                    <a:lumMod val="50000"/>
                  </a:schemeClr>
                </a:solidFill>
              </a:rPr>
              <a:t>.</a:t>
            </a:r>
            <a:endParaRPr lang="en-US" dirty="0">
              <a:solidFill>
                <a:schemeClr val="tx2">
                  <a:lumMod val="50000"/>
                </a:schemeClr>
              </a:solidFill>
            </a:endParaRPr>
          </a:p>
        </p:txBody>
      </p:sp>
      <p:sp>
        <p:nvSpPr>
          <p:cNvPr id="4" name="Slide Number Placeholder 3"/>
          <p:cNvSpPr>
            <a:spLocks noGrp="1"/>
          </p:cNvSpPr>
          <p:nvPr>
            <p:ph type="sldNum" sz="quarter" idx="10"/>
          </p:nvPr>
        </p:nvSpPr>
        <p:spPr/>
        <p:txBody>
          <a:bodyPr/>
          <a:lstStyle/>
          <a:p>
            <a:fld id="{3D3BB3B1-F93A-449C-8DDA-6FD4B8FEC6B0}" type="slidenum">
              <a:rPr lang="en-US" smtClean="0"/>
              <a:t>13</a:t>
            </a:fld>
            <a:endParaRPr lang="en-US"/>
          </a:p>
        </p:txBody>
      </p:sp>
    </p:spTree>
    <p:extLst>
      <p:ext uri="{BB962C8B-B14F-4D97-AF65-F5344CB8AC3E}">
        <p14:creationId xmlns:p14="http://schemas.microsoft.com/office/powerpoint/2010/main" val="602518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working with </a:t>
            </a:r>
            <a:r>
              <a:rPr lang="en-US" dirty="0" err="1"/>
              <a:t>Alateens</a:t>
            </a:r>
            <a:r>
              <a:rPr lang="en-US" dirty="0"/>
              <a:t>, they get right to the point</a:t>
            </a:r>
          </a:p>
        </p:txBody>
      </p:sp>
      <p:sp>
        <p:nvSpPr>
          <p:cNvPr id="4" name="Slide Number Placeholder 3"/>
          <p:cNvSpPr>
            <a:spLocks noGrp="1"/>
          </p:cNvSpPr>
          <p:nvPr>
            <p:ph type="sldNum" sz="quarter" idx="10"/>
          </p:nvPr>
        </p:nvSpPr>
        <p:spPr/>
        <p:txBody>
          <a:bodyPr/>
          <a:lstStyle/>
          <a:p>
            <a:fld id="{3D3BB3B1-F93A-449C-8DDA-6FD4B8FEC6B0}" type="slidenum">
              <a:rPr lang="en-US" smtClean="0"/>
              <a:t>14</a:t>
            </a:fld>
            <a:endParaRPr lang="en-US"/>
          </a:p>
        </p:txBody>
      </p:sp>
    </p:spTree>
    <p:extLst>
      <p:ext uri="{BB962C8B-B14F-4D97-AF65-F5344CB8AC3E}">
        <p14:creationId xmlns:p14="http://schemas.microsoft.com/office/powerpoint/2010/main" val="337379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looked at many examples of dominance from the Service Manual</a:t>
            </a:r>
            <a:r>
              <a:rPr lang="en-US" baseline="0" dirty="0"/>
              <a:t> and our literature. Most examples talk about “groups”, but groups can also be groups such as your home meeting group, your District group, your AWSC group, your Assembly group, your Regional Delegates Meeting group, and your World Service Conference group.</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15</a:t>
            </a:fld>
            <a:endParaRPr lang="en-US"/>
          </a:p>
        </p:txBody>
      </p:sp>
    </p:spTree>
    <p:extLst>
      <p:ext uri="{BB962C8B-B14F-4D97-AF65-F5344CB8AC3E}">
        <p14:creationId xmlns:p14="http://schemas.microsoft.com/office/powerpoint/2010/main" val="2595128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refresh ourselves on Knowledge</a:t>
            </a:r>
            <a:r>
              <a:rPr lang="en-US" baseline="0" dirty="0"/>
              <a:t> Based Decision Making. Most of the following is from an online workshop on KBDM.</a:t>
            </a:r>
            <a:r>
              <a:rPr lang="en-US" dirty="0"/>
              <a:t> </a:t>
            </a:r>
          </a:p>
        </p:txBody>
      </p:sp>
      <p:sp>
        <p:nvSpPr>
          <p:cNvPr id="4" name="Slide Number Placeholder 3"/>
          <p:cNvSpPr>
            <a:spLocks noGrp="1"/>
          </p:cNvSpPr>
          <p:nvPr>
            <p:ph type="sldNum" sz="quarter" idx="10"/>
          </p:nvPr>
        </p:nvSpPr>
        <p:spPr/>
        <p:txBody>
          <a:bodyPr/>
          <a:lstStyle/>
          <a:p>
            <a:fld id="{3D3BB3B1-F93A-449C-8DDA-6FD4B8FEC6B0}" type="slidenum">
              <a:rPr lang="en-US" smtClean="0"/>
              <a:t>16</a:t>
            </a:fld>
            <a:endParaRPr lang="en-US"/>
          </a:p>
        </p:txBody>
      </p:sp>
    </p:spTree>
    <p:extLst>
      <p:ext uri="{BB962C8B-B14F-4D97-AF65-F5344CB8AC3E}">
        <p14:creationId xmlns:p14="http://schemas.microsoft.com/office/powerpoint/2010/main" val="301086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four elements are very important when working through KBDM, if one is not present the process will be very difficult</a:t>
            </a:r>
            <a:r>
              <a:rPr lang="en-US" baseline="0" dirty="0"/>
              <a:t> and may affect the results.</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17</a:t>
            </a:fld>
            <a:endParaRPr lang="en-US"/>
          </a:p>
        </p:txBody>
      </p:sp>
    </p:spTree>
    <p:extLst>
      <p:ext uri="{BB962C8B-B14F-4D97-AF65-F5344CB8AC3E}">
        <p14:creationId xmlns:p14="http://schemas.microsoft.com/office/powerpoint/2010/main" val="244389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that the second question in each panel is an</a:t>
            </a:r>
            <a:r>
              <a:rPr lang="en-US" baseline="0" dirty="0"/>
              <a:t> easily understandable paraphrase of the original question.</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18</a:t>
            </a:fld>
            <a:endParaRPr lang="en-US"/>
          </a:p>
        </p:txBody>
      </p:sp>
    </p:spTree>
    <p:extLst>
      <p:ext uri="{BB962C8B-B14F-4D97-AF65-F5344CB8AC3E}">
        <p14:creationId xmlns:p14="http://schemas.microsoft.com/office/powerpoint/2010/main" val="104237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question two,</a:t>
            </a:r>
            <a:r>
              <a:rPr lang="en-US" baseline="0" dirty="0"/>
              <a:t> we may need to focus on the original question “vision for the organization”.</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19</a:t>
            </a:fld>
            <a:endParaRPr lang="en-US"/>
          </a:p>
        </p:txBody>
      </p:sp>
    </p:spTree>
    <p:extLst>
      <p:ext uri="{BB962C8B-B14F-4D97-AF65-F5344CB8AC3E}">
        <p14:creationId xmlns:p14="http://schemas.microsoft.com/office/powerpoint/2010/main" val="237447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BB3B1-F93A-449C-8DDA-6FD4B8FEC6B0}" type="slidenum">
              <a:rPr lang="en-US" smtClean="0"/>
              <a:t>2</a:t>
            </a:fld>
            <a:endParaRPr lang="en-US"/>
          </a:p>
        </p:txBody>
      </p:sp>
    </p:spTree>
    <p:extLst>
      <p:ext uri="{BB962C8B-B14F-4D97-AF65-F5344CB8AC3E}">
        <p14:creationId xmlns:p14="http://schemas.microsoft.com/office/powerpoint/2010/main" val="3934217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and</a:t>
            </a:r>
            <a:r>
              <a:rPr lang="en-US" baseline="0" dirty="0"/>
              <a:t> Cons of dominance? Yes, there are some Pros, but are they healthy?</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20</a:t>
            </a:fld>
            <a:endParaRPr lang="en-US"/>
          </a:p>
        </p:txBody>
      </p:sp>
    </p:spTree>
    <p:extLst>
      <p:ext uri="{BB962C8B-B14F-4D97-AF65-F5344CB8AC3E}">
        <p14:creationId xmlns:p14="http://schemas.microsoft.com/office/powerpoint/2010/main" val="4017251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second question fits</a:t>
            </a:r>
            <a:r>
              <a:rPr lang="en-US" baseline="0" dirty="0"/>
              <a:t> for me, but either will work.</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21</a:t>
            </a:fld>
            <a:endParaRPr lang="en-US"/>
          </a:p>
        </p:txBody>
      </p:sp>
    </p:spTree>
    <p:extLst>
      <p:ext uri="{BB962C8B-B14F-4D97-AF65-F5344CB8AC3E}">
        <p14:creationId xmlns:p14="http://schemas.microsoft.com/office/powerpoint/2010/main" val="40343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Five is used the</a:t>
            </a:r>
            <a:r>
              <a:rPr lang="en-US" baseline="0" dirty="0"/>
              <a:t> most, but is the most confusing to me. If I don’t know it, how would I wish I did know, what I don’t know? I like the paraphrased question better.</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22</a:t>
            </a:fld>
            <a:endParaRPr lang="en-US"/>
          </a:p>
        </p:txBody>
      </p:sp>
    </p:spTree>
    <p:extLst>
      <p:ext uri="{BB962C8B-B14F-4D97-AF65-F5344CB8AC3E}">
        <p14:creationId xmlns:p14="http://schemas.microsoft.com/office/powerpoint/2010/main" val="425792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 Beach from my hotel room,</a:t>
            </a:r>
            <a:r>
              <a:rPr lang="en-US" baseline="0" dirty="0"/>
              <a:t> early morning.</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23</a:t>
            </a:fld>
            <a:endParaRPr lang="en-US"/>
          </a:p>
        </p:txBody>
      </p:sp>
    </p:spTree>
    <p:extLst>
      <p:ext uri="{BB962C8B-B14F-4D97-AF65-F5344CB8AC3E}">
        <p14:creationId xmlns:p14="http://schemas.microsoft.com/office/powerpoint/2010/main" val="3822417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Tripping over corn stalk stubble and plowed fields coming out of my</a:t>
            </a:r>
            <a:r>
              <a:rPr lang="en-US" baseline="0" dirty="0"/>
              <a:t> hunting blind. The last 17 years I’ve been just watching the deer, but don’t tell my hunting friends.</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24</a:t>
            </a:fld>
            <a:endParaRPr lang="en-US"/>
          </a:p>
        </p:txBody>
      </p:sp>
    </p:spTree>
    <p:extLst>
      <p:ext uri="{BB962C8B-B14F-4D97-AF65-F5344CB8AC3E}">
        <p14:creationId xmlns:p14="http://schemas.microsoft.com/office/powerpoint/2010/main" val="1050749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have a paper copy of this entire power point on each table for reference during your group discussion. This power point will also be posted on our Area 61 website. Let’s get started. Using the Knowledge Based Decision</a:t>
            </a:r>
            <a:r>
              <a:rPr lang="en-US" baseline="0" dirty="0"/>
              <a:t> Making questions, let’s answer the five dominance </a:t>
            </a:r>
            <a:r>
              <a:rPr lang="en-US" baseline="0"/>
              <a:t>questions, who</a:t>
            </a:r>
            <a:r>
              <a:rPr lang="en-US" baseline="0" dirty="0"/>
              <a:t>, what, where, when and the most important, what do I do about it?</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25</a:t>
            </a:fld>
            <a:endParaRPr lang="en-US"/>
          </a:p>
        </p:txBody>
      </p:sp>
    </p:spTree>
    <p:extLst>
      <p:ext uri="{BB962C8B-B14F-4D97-AF65-F5344CB8AC3E}">
        <p14:creationId xmlns:p14="http://schemas.microsoft.com/office/powerpoint/2010/main" val="78650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work through these</a:t>
            </a:r>
            <a:r>
              <a:rPr lang="en-US" baseline="0" dirty="0"/>
              <a:t> questions</a:t>
            </a:r>
            <a:r>
              <a:rPr lang="en-US" dirty="0"/>
              <a:t> on dominance using the Knowledge Based Decision</a:t>
            </a:r>
            <a:r>
              <a:rPr lang="en-US" baseline="0" dirty="0"/>
              <a:t> Making questions. I hope you will have a better understanding of what to do when you encounter dominance.</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3</a:t>
            </a:fld>
            <a:endParaRPr lang="en-US"/>
          </a:p>
        </p:txBody>
      </p:sp>
    </p:spTree>
    <p:extLst>
      <p:ext uri="{BB962C8B-B14F-4D97-AF65-F5344CB8AC3E}">
        <p14:creationId xmlns:p14="http://schemas.microsoft.com/office/powerpoint/2010/main" val="175915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r>
              <a:rPr lang="en-US" dirty="0" err="1"/>
              <a:t>Anon’s</a:t>
            </a:r>
            <a:r>
              <a:rPr lang="en-US" dirty="0"/>
              <a:t> gifts need to be shared</a:t>
            </a:r>
            <a:r>
              <a:rPr lang="en-US" baseline="0" dirty="0"/>
              <a:t> and practiced, or we will lose them. We need to constantly remember when we were newcomers and how it felt when Al-</a:t>
            </a:r>
            <a:r>
              <a:rPr lang="en-US" baseline="0" dirty="0" err="1"/>
              <a:t>Anon’s</a:t>
            </a:r>
            <a:r>
              <a:rPr lang="en-US" baseline="0" dirty="0"/>
              <a:t> gifts were shared with us.</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4</a:t>
            </a:fld>
            <a:endParaRPr lang="en-US"/>
          </a:p>
        </p:txBody>
      </p:sp>
    </p:spTree>
    <p:extLst>
      <p:ext uri="{BB962C8B-B14F-4D97-AF65-F5344CB8AC3E}">
        <p14:creationId xmlns:p14="http://schemas.microsoft.com/office/powerpoint/2010/main" val="323750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BB3B1-F93A-449C-8DDA-6FD4B8FEC6B0}" type="slidenum">
              <a:rPr lang="en-US" smtClean="0"/>
              <a:t>5</a:t>
            </a:fld>
            <a:endParaRPr lang="en-US"/>
          </a:p>
        </p:txBody>
      </p:sp>
    </p:spTree>
    <p:extLst>
      <p:ext uri="{BB962C8B-B14F-4D97-AF65-F5344CB8AC3E}">
        <p14:creationId xmlns:p14="http://schemas.microsoft.com/office/powerpoint/2010/main" val="171667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our Service Manual</a:t>
            </a:r>
            <a:r>
              <a:rPr lang="en-US" baseline="0" dirty="0"/>
              <a:t> says about dominance under the “Three Obstacles to Success in Al-Anon”.  Is this only for the group leaders, or does this apply to all leadership in Al-Anon?  Your elected Delegate is your Group voice at the World Service Conference, allowing  the ultimate authority of the Groups?</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6</a:t>
            </a:fld>
            <a:endParaRPr lang="en-US"/>
          </a:p>
        </p:txBody>
      </p:sp>
    </p:spTree>
    <p:extLst>
      <p:ext uri="{BB962C8B-B14F-4D97-AF65-F5344CB8AC3E}">
        <p14:creationId xmlns:p14="http://schemas.microsoft.com/office/powerpoint/2010/main" val="187663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Manuel doesn’t say much on Dominance, but our literature has many examples</a:t>
            </a:r>
            <a:r>
              <a:rPr lang="en-US" baseline="0" dirty="0"/>
              <a:t>. When someone is dominating, they are taking away a very valuable gift from the membership.</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7</a:t>
            </a:fld>
            <a:endParaRPr lang="en-US"/>
          </a:p>
        </p:txBody>
      </p:sp>
    </p:spTree>
    <p:extLst>
      <p:ext uri="{BB962C8B-B14F-4D97-AF65-F5344CB8AC3E}">
        <p14:creationId xmlns:p14="http://schemas.microsoft.com/office/powerpoint/2010/main" val="249931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like conflict, so a gentle reminder is best. If the person continues with dominance, a group conscience may be called.</a:t>
            </a:r>
          </a:p>
        </p:txBody>
      </p:sp>
      <p:sp>
        <p:nvSpPr>
          <p:cNvPr id="4" name="Slide Number Placeholder 3"/>
          <p:cNvSpPr>
            <a:spLocks noGrp="1"/>
          </p:cNvSpPr>
          <p:nvPr>
            <p:ph type="sldNum" sz="quarter" idx="10"/>
          </p:nvPr>
        </p:nvSpPr>
        <p:spPr/>
        <p:txBody>
          <a:bodyPr/>
          <a:lstStyle/>
          <a:p>
            <a:fld id="{3D3BB3B1-F93A-449C-8DDA-6FD4B8FEC6B0}" type="slidenum">
              <a:rPr lang="en-US" smtClean="0"/>
              <a:t>8</a:t>
            </a:fld>
            <a:endParaRPr lang="en-US"/>
          </a:p>
        </p:txBody>
      </p:sp>
    </p:spTree>
    <p:extLst>
      <p:ext uri="{BB962C8B-B14F-4D97-AF65-F5344CB8AC3E}">
        <p14:creationId xmlns:p14="http://schemas.microsoft.com/office/powerpoint/2010/main" val="292573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on our</a:t>
            </a:r>
            <a:r>
              <a:rPr lang="en-US" baseline="0" dirty="0"/>
              <a:t> own journey in the program, no one reaches the end. We are</a:t>
            </a:r>
            <a:r>
              <a:rPr lang="en-US" i="1" baseline="0" dirty="0"/>
              <a:t> always </a:t>
            </a:r>
            <a:r>
              <a:rPr lang="en-US" baseline="0" dirty="0"/>
              <a:t>working to better ourselves. There are no graduates.</a:t>
            </a:r>
            <a:endParaRPr lang="en-US" dirty="0"/>
          </a:p>
        </p:txBody>
      </p:sp>
      <p:sp>
        <p:nvSpPr>
          <p:cNvPr id="4" name="Slide Number Placeholder 3"/>
          <p:cNvSpPr>
            <a:spLocks noGrp="1"/>
          </p:cNvSpPr>
          <p:nvPr>
            <p:ph type="sldNum" sz="quarter" idx="10"/>
          </p:nvPr>
        </p:nvSpPr>
        <p:spPr/>
        <p:txBody>
          <a:bodyPr/>
          <a:lstStyle/>
          <a:p>
            <a:fld id="{3D3BB3B1-F93A-449C-8DDA-6FD4B8FEC6B0}" type="slidenum">
              <a:rPr lang="en-US" smtClean="0"/>
              <a:t>9</a:t>
            </a:fld>
            <a:endParaRPr lang="en-US"/>
          </a:p>
        </p:txBody>
      </p:sp>
    </p:spTree>
    <p:extLst>
      <p:ext uri="{BB962C8B-B14F-4D97-AF65-F5344CB8AC3E}">
        <p14:creationId xmlns:p14="http://schemas.microsoft.com/office/powerpoint/2010/main" val="1991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35EB08-F4F3-4987-8F50-7961B5EBB7EA}"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86508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5EB08-F4F3-4987-8F50-7961B5EBB7EA}"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281417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5EB08-F4F3-4987-8F50-7961B5EBB7EA}"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235728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5EB08-F4F3-4987-8F50-7961B5EBB7EA}"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353590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5EB08-F4F3-4987-8F50-7961B5EBB7EA}"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337782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35EB08-F4F3-4987-8F50-7961B5EBB7EA}"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271218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35EB08-F4F3-4987-8F50-7961B5EBB7EA}"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133792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5EB08-F4F3-4987-8F50-7961B5EBB7EA}"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54675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5EB08-F4F3-4987-8F50-7961B5EBB7EA}"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275905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35EB08-F4F3-4987-8F50-7961B5EBB7EA}"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393800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35EB08-F4F3-4987-8F50-7961B5EBB7EA}"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54B7-6D5D-4B5A-87C8-8E7A92B0E942}" type="slidenum">
              <a:rPr lang="en-US" smtClean="0"/>
              <a:t>‹#›</a:t>
            </a:fld>
            <a:endParaRPr lang="en-US"/>
          </a:p>
        </p:txBody>
      </p:sp>
    </p:spTree>
    <p:extLst>
      <p:ext uri="{BB962C8B-B14F-4D97-AF65-F5344CB8AC3E}">
        <p14:creationId xmlns:p14="http://schemas.microsoft.com/office/powerpoint/2010/main" val="37234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5EB08-F4F3-4987-8F50-7961B5EBB7EA}" type="datetimeFigureOut">
              <a:rPr lang="en-US" smtClean="0"/>
              <a:t>10/5/2017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D54B7-6D5D-4B5A-87C8-8E7A92B0E942}" type="slidenum">
              <a:rPr lang="en-US" smtClean="0"/>
              <a:t>‹#›</a:t>
            </a:fld>
            <a:endParaRPr lang="en-US"/>
          </a:p>
        </p:txBody>
      </p:sp>
    </p:spTree>
    <p:extLst>
      <p:ext uri="{BB962C8B-B14F-4D97-AF65-F5344CB8AC3E}">
        <p14:creationId xmlns:p14="http://schemas.microsoft.com/office/powerpoint/2010/main" val="26975255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a:solidFill>
                  <a:schemeClr val="tx2">
                    <a:lumMod val="50000"/>
                  </a:schemeClr>
                </a:solidFill>
              </a:rPr>
              <a:t>“Everything You Wanted to Know about </a:t>
            </a:r>
            <a:r>
              <a:rPr lang="en-US" sz="7200" b="1" dirty="0">
                <a:solidFill>
                  <a:schemeClr val="tx2">
                    <a:lumMod val="50000"/>
                  </a:schemeClr>
                </a:solidFill>
              </a:rPr>
              <a:t>Dominance,</a:t>
            </a:r>
            <a:br>
              <a:rPr lang="en-US" sz="6000" b="1" dirty="0">
                <a:solidFill>
                  <a:schemeClr val="tx2">
                    <a:lumMod val="50000"/>
                  </a:schemeClr>
                </a:solidFill>
              </a:rPr>
            </a:br>
            <a:r>
              <a:rPr lang="en-US" sz="6000" b="1" dirty="0">
                <a:solidFill>
                  <a:schemeClr val="tx2">
                    <a:lumMod val="50000"/>
                  </a:schemeClr>
                </a:solidFill>
              </a:rPr>
              <a:t>But Were Afraid to Ask”</a:t>
            </a:r>
          </a:p>
        </p:txBody>
      </p:sp>
      <p:sp>
        <p:nvSpPr>
          <p:cNvPr id="3" name="Subtitle 2"/>
          <p:cNvSpPr>
            <a:spLocks noGrp="1"/>
          </p:cNvSpPr>
          <p:nvPr>
            <p:ph type="subTitle" idx="1"/>
          </p:nvPr>
        </p:nvSpPr>
        <p:spPr>
          <a:xfrm flipV="1">
            <a:off x="1447800" y="6934200"/>
            <a:ext cx="6400800" cy="228600"/>
          </a:xfrm>
        </p:spPr>
        <p:txBody>
          <a:bodyPr>
            <a:normAutofit fontScale="32500" lnSpcReduction="20000"/>
          </a:bodyPr>
          <a:lstStyle/>
          <a:p>
            <a:endParaRPr lang="en-US"/>
          </a:p>
        </p:txBody>
      </p:sp>
    </p:spTree>
    <p:extLst>
      <p:ext uri="{BB962C8B-B14F-4D97-AF65-F5344CB8AC3E}">
        <p14:creationId xmlns:p14="http://schemas.microsoft.com/office/powerpoint/2010/main" val="325132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Al-Anon Works”</a:t>
            </a:r>
          </a:p>
        </p:txBody>
      </p:sp>
      <p:sp>
        <p:nvSpPr>
          <p:cNvPr id="3" name="Content Placeholder 2"/>
          <p:cNvSpPr>
            <a:spLocks noGrp="1"/>
          </p:cNvSpPr>
          <p:nvPr>
            <p:ph idx="1"/>
          </p:nvPr>
        </p:nvSpPr>
        <p:spPr/>
        <p:txBody>
          <a:bodyPr/>
          <a:lstStyle/>
          <a:p>
            <a:r>
              <a:rPr lang="en-US" dirty="0"/>
              <a:t>Just as Concept Three encourages mutual trust, Concept Four concerns mutual respect. When we honestly respect ourselves and those around us, we begin to look at everyone as equals, not as our inferiors or superiors. Without this respect, participation can be the key to chaos. </a:t>
            </a:r>
            <a:r>
              <a:rPr lang="en-US" sz="2000" dirty="0"/>
              <a:t>Page 132</a:t>
            </a:r>
          </a:p>
        </p:txBody>
      </p:sp>
    </p:spTree>
    <p:extLst>
      <p:ext uri="{BB962C8B-B14F-4D97-AF65-F5344CB8AC3E}">
        <p14:creationId xmlns:p14="http://schemas.microsoft.com/office/powerpoint/2010/main" val="195301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Voices, One Journey”</a:t>
            </a:r>
          </a:p>
        </p:txBody>
      </p:sp>
      <p:sp>
        <p:nvSpPr>
          <p:cNvPr id="3" name="Content Placeholder 2"/>
          <p:cNvSpPr>
            <a:spLocks noGrp="1"/>
          </p:cNvSpPr>
          <p:nvPr>
            <p:ph idx="1"/>
          </p:nvPr>
        </p:nvSpPr>
        <p:spPr/>
        <p:txBody>
          <a:bodyPr>
            <a:normAutofit lnSpcReduction="10000"/>
          </a:bodyPr>
          <a:lstStyle/>
          <a:p>
            <a:r>
              <a:rPr lang="en-US" dirty="0"/>
              <a:t>From the first “Family Group Forum in 1959”. “We have one member, perfectly sincere and all that, but who practically takes over our meetings whenever a question is asked. She acts as an automatic answering service. Answers usually are pretty good but it would be better if others, not so quick on their feet, were given more of a chance to get into the act. How can this be managed without offending our eager beaver?” </a:t>
            </a:r>
            <a:r>
              <a:rPr lang="en-US" sz="2000" dirty="0"/>
              <a:t>Page 66</a:t>
            </a:r>
          </a:p>
        </p:txBody>
      </p:sp>
    </p:spTree>
    <p:extLst>
      <p:ext uri="{BB962C8B-B14F-4D97-AF65-F5344CB8AC3E}">
        <p14:creationId xmlns:p14="http://schemas.microsoft.com/office/powerpoint/2010/main" val="281203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Al-</a:t>
            </a:r>
            <a:r>
              <a:rPr lang="en-US" sz="4800" dirty="0" err="1"/>
              <a:t>Anon’s</a:t>
            </a:r>
            <a:r>
              <a:rPr lang="en-US" sz="4800" dirty="0"/>
              <a:t> Twelve Steps &amp; Twelve Traditions</a:t>
            </a:r>
          </a:p>
        </p:txBody>
      </p:sp>
      <p:sp>
        <p:nvSpPr>
          <p:cNvPr id="3" name="Content Placeholder 2"/>
          <p:cNvSpPr>
            <a:spLocks noGrp="1"/>
          </p:cNvSpPr>
          <p:nvPr>
            <p:ph idx="1"/>
          </p:nvPr>
        </p:nvSpPr>
        <p:spPr/>
        <p:txBody>
          <a:bodyPr/>
          <a:lstStyle/>
          <a:p>
            <a:r>
              <a:rPr lang="en-US" dirty="0">
                <a:solidFill>
                  <a:schemeClr val="tx2">
                    <a:lumMod val="50000"/>
                  </a:schemeClr>
                </a:solidFill>
              </a:rPr>
              <a:t>Our leaders are those who are willing to be servants, those who devote their time, work and love to the fellowship. They have dedicated themselves to serving, not directing or controlling. </a:t>
            </a:r>
            <a:r>
              <a:rPr lang="en-US" sz="2000" dirty="0">
                <a:solidFill>
                  <a:schemeClr val="tx2">
                    <a:lumMod val="50000"/>
                  </a:schemeClr>
                </a:solidFill>
              </a:rPr>
              <a:t>Page 93</a:t>
            </a:r>
          </a:p>
        </p:txBody>
      </p:sp>
    </p:spTree>
    <p:extLst>
      <p:ext uri="{BB962C8B-B14F-4D97-AF65-F5344CB8AC3E}">
        <p14:creationId xmlns:p14="http://schemas.microsoft.com/office/powerpoint/2010/main" val="257770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096000"/>
          </a:xfrm>
        </p:spPr>
        <p:txBody>
          <a:bodyPr>
            <a:normAutofit fontScale="92500" lnSpcReduction="10000"/>
          </a:bodyPr>
          <a:lstStyle/>
          <a:p>
            <a:r>
              <a:rPr lang="en-US" dirty="0">
                <a:solidFill>
                  <a:schemeClr val="tx2">
                    <a:lumMod val="50000"/>
                  </a:schemeClr>
                </a:solidFill>
              </a:rPr>
              <a:t>It is an interesting Paradox that those Al-Anon members who have studied our program in depth, and practice it most faithfully in their daily lives, are the “trusted servants” who have come to realize the spiritual </a:t>
            </a:r>
            <a:r>
              <a:rPr lang="en-US" dirty="0" err="1">
                <a:solidFill>
                  <a:schemeClr val="tx2">
                    <a:lumMod val="50000"/>
                  </a:schemeClr>
                </a:solidFill>
              </a:rPr>
              <a:t>essance</a:t>
            </a:r>
            <a:r>
              <a:rPr lang="en-US" dirty="0">
                <a:solidFill>
                  <a:schemeClr val="tx2">
                    <a:lumMod val="50000"/>
                  </a:schemeClr>
                </a:solidFill>
              </a:rPr>
              <a:t> of Tradition Two. </a:t>
            </a:r>
          </a:p>
          <a:p>
            <a:r>
              <a:rPr lang="en-US" dirty="0">
                <a:solidFill>
                  <a:schemeClr val="tx2">
                    <a:lumMod val="50000"/>
                  </a:schemeClr>
                </a:solidFill>
              </a:rPr>
              <a:t>Using this principle helps the group when an occasional member knows all the answers and tries to control the group or make independent decisions for it. Such a person may be motivated by good intentions, but behind it there is always the thought: “I know what’s best.” When an individual member assumes such authority, he or she prevents the others from participation that is so vital to everyone’s growth. </a:t>
            </a:r>
            <a:r>
              <a:rPr lang="en-US" sz="2200" dirty="0">
                <a:solidFill>
                  <a:schemeClr val="tx2">
                    <a:lumMod val="50000"/>
                  </a:schemeClr>
                </a:solidFill>
              </a:rPr>
              <a:t>Page 95</a:t>
            </a:r>
          </a:p>
        </p:txBody>
      </p:sp>
    </p:spTree>
    <p:extLst>
      <p:ext uri="{BB962C8B-B14F-4D97-AF65-F5344CB8AC3E}">
        <p14:creationId xmlns:p14="http://schemas.microsoft.com/office/powerpoint/2010/main" val="411639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rPr>
              <a:t>Alateen</a:t>
            </a:r>
            <a:r>
              <a:rPr lang="en-US" dirty="0">
                <a:solidFill>
                  <a:srgbClr val="C00000"/>
                </a:solidFill>
              </a:rPr>
              <a:t> – a Day at a Time</a:t>
            </a:r>
          </a:p>
        </p:txBody>
      </p:sp>
      <p:sp>
        <p:nvSpPr>
          <p:cNvPr id="3" name="Content Placeholder 2"/>
          <p:cNvSpPr>
            <a:spLocks noGrp="1"/>
          </p:cNvSpPr>
          <p:nvPr>
            <p:ph idx="1"/>
          </p:nvPr>
        </p:nvSpPr>
        <p:spPr/>
        <p:txBody>
          <a:bodyPr/>
          <a:lstStyle/>
          <a:p>
            <a:r>
              <a:rPr lang="en-US" dirty="0">
                <a:solidFill>
                  <a:srgbClr val="C00000"/>
                </a:solidFill>
              </a:rPr>
              <a:t>Some people are leaders, but no one has the right to take over God’s territory. The only way an </a:t>
            </a:r>
            <a:r>
              <a:rPr lang="en-US" dirty="0" err="1">
                <a:solidFill>
                  <a:srgbClr val="C00000"/>
                </a:solidFill>
              </a:rPr>
              <a:t>Alateen</a:t>
            </a:r>
            <a:r>
              <a:rPr lang="en-US" dirty="0">
                <a:solidFill>
                  <a:srgbClr val="C00000"/>
                </a:solidFill>
              </a:rPr>
              <a:t> group can keep going is if </a:t>
            </a:r>
            <a:r>
              <a:rPr lang="en-US" i="1" dirty="0">
                <a:solidFill>
                  <a:srgbClr val="C00000"/>
                </a:solidFill>
              </a:rPr>
              <a:t>everyone</a:t>
            </a:r>
            <a:r>
              <a:rPr lang="en-US" dirty="0">
                <a:solidFill>
                  <a:srgbClr val="C00000"/>
                </a:solidFill>
              </a:rPr>
              <a:t> has the chance to share their feelings and ideas. Tradition Two can make it happen that way in our group if we get to work and apply it. </a:t>
            </a:r>
            <a:r>
              <a:rPr lang="en-US" sz="2000" dirty="0">
                <a:solidFill>
                  <a:srgbClr val="C00000"/>
                </a:solidFill>
              </a:rPr>
              <a:t>Page 56</a:t>
            </a:r>
          </a:p>
        </p:txBody>
      </p:sp>
    </p:spTree>
    <p:extLst>
      <p:ext uri="{BB962C8B-B14F-4D97-AF65-F5344CB8AC3E}">
        <p14:creationId xmlns:p14="http://schemas.microsoft.com/office/powerpoint/2010/main" val="44792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rPr>
              <a:t>Alateen</a:t>
            </a:r>
            <a:r>
              <a:rPr lang="en-US" dirty="0">
                <a:solidFill>
                  <a:srgbClr val="C00000"/>
                </a:solidFill>
              </a:rPr>
              <a:t> – a Day at a Time</a:t>
            </a:r>
          </a:p>
        </p:txBody>
      </p:sp>
      <p:sp>
        <p:nvSpPr>
          <p:cNvPr id="3" name="Content Placeholder 2"/>
          <p:cNvSpPr>
            <a:spLocks noGrp="1"/>
          </p:cNvSpPr>
          <p:nvPr>
            <p:ph idx="1"/>
          </p:nvPr>
        </p:nvSpPr>
        <p:spPr>
          <a:xfrm>
            <a:off x="457200" y="1676400"/>
            <a:ext cx="8229600" cy="4449763"/>
          </a:xfrm>
        </p:spPr>
        <p:txBody>
          <a:bodyPr>
            <a:normAutofit fontScale="92500"/>
          </a:bodyPr>
          <a:lstStyle/>
          <a:p>
            <a:r>
              <a:rPr lang="en-US" sz="4000" dirty="0">
                <a:solidFill>
                  <a:srgbClr val="C00000"/>
                </a:solidFill>
              </a:rPr>
              <a:t>Group problems need group answers. One person can’t decide what’s best for the group; we all need to get involved. When we all help to solve problems, </a:t>
            </a:r>
            <a:r>
              <a:rPr lang="en-US" sz="4000" i="1" dirty="0">
                <a:solidFill>
                  <a:srgbClr val="C00000"/>
                </a:solidFill>
              </a:rPr>
              <a:t>everybody</a:t>
            </a:r>
            <a:r>
              <a:rPr lang="en-US" sz="4000" dirty="0">
                <a:solidFill>
                  <a:srgbClr val="C00000"/>
                </a:solidFill>
              </a:rPr>
              <a:t> has a chance to grow. That’s the group conscience at work – the way God wants it to be. </a:t>
            </a:r>
            <a:r>
              <a:rPr lang="en-US" sz="2000" dirty="0">
                <a:solidFill>
                  <a:srgbClr val="C00000"/>
                </a:solidFill>
              </a:rPr>
              <a:t>Page 167</a:t>
            </a:r>
            <a:endParaRPr lang="en-US" dirty="0">
              <a:solidFill>
                <a:srgbClr val="C00000"/>
              </a:solidFill>
            </a:endParaRPr>
          </a:p>
        </p:txBody>
      </p:sp>
    </p:spTree>
    <p:extLst>
      <p:ext uri="{BB962C8B-B14F-4D97-AF65-F5344CB8AC3E}">
        <p14:creationId xmlns:p14="http://schemas.microsoft.com/office/powerpoint/2010/main" val="323533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t>KBDM</a:t>
            </a:r>
          </a:p>
        </p:txBody>
      </p:sp>
      <p:sp>
        <p:nvSpPr>
          <p:cNvPr id="3" name="Content Placeholder 2"/>
          <p:cNvSpPr>
            <a:spLocks noGrp="1"/>
          </p:cNvSpPr>
          <p:nvPr>
            <p:ph idx="1"/>
          </p:nvPr>
        </p:nvSpPr>
        <p:spPr/>
        <p:txBody>
          <a:bodyPr>
            <a:noAutofit/>
          </a:bodyPr>
          <a:lstStyle/>
          <a:p>
            <a:r>
              <a:rPr lang="en-US" sz="6600" dirty="0"/>
              <a:t>Knowledge</a:t>
            </a:r>
          </a:p>
          <a:p>
            <a:r>
              <a:rPr lang="en-US" sz="6600" dirty="0"/>
              <a:t>Based</a:t>
            </a:r>
          </a:p>
          <a:p>
            <a:r>
              <a:rPr lang="en-US" sz="6600" dirty="0"/>
              <a:t>Decision </a:t>
            </a:r>
          </a:p>
          <a:p>
            <a:r>
              <a:rPr lang="en-US" sz="6600" dirty="0"/>
              <a:t>Making</a:t>
            </a:r>
          </a:p>
        </p:txBody>
      </p:sp>
    </p:spTree>
    <p:extLst>
      <p:ext uri="{BB962C8B-B14F-4D97-AF65-F5344CB8AC3E}">
        <p14:creationId xmlns:p14="http://schemas.microsoft.com/office/powerpoint/2010/main" val="402710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2">
                    <a:lumMod val="50000"/>
                  </a:schemeClr>
                </a:solidFill>
              </a:rPr>
              <a:t>KBDM four elements</a:t>
            </a:r>
          </a:p>
        </p:txBody>
      </p:sp>
      <p:sp>
        <p:nvSpPr>
          <p:cNvPr id="3" name="Content Placeholder 2"/>
          <p:cNvSpPr>
            <a:spLocks noGrp="1"/>
          </p:cNvSpPr>
          <p:nvPr>
            <p:ph idx="1"/>
          </p:nvPr>
        </p:nvSpPr>
        <p:spPr>
          <a:xfrm>
            <a:off x="457200" y="1676400"/>
            <a:ext cx="8229600" cy="4449763"/>
          </a:xfrm>
        </p:spPr>
        <p:txBody>
          <a:bodyPr>
            <a:normAutofit lnSpcReduction="10000"/>
          </a:bodyPr>
          <a:lstStyle/>
          <a:p>
            <a:r>
              <a:rPr lang="en-US" sz="4400" dirty="0">
                <a:solidFill>
                  <a:schemeClr val="tx2">
                    <a:lumMod val="50000"/>
                  </a:schemeClr>
                </a:solidFill>
              </a:rPr>
              <a:t>Open communication between leadership and membership</a:t>
            </a:r>
          </a:p>
          <a:p>
            <a:r>
              <a:rPr lang="en-US" sz="4400" dirty="0">
                <a:solidFill>
                  <a:schemeClr val="tx2">
                    <a:lumMod val="50000"/>
                  </a:schemeClr>
                </a:solidFill>
              </a:rPr>
              <a:t>All decision makers have common access to full information</a:t>
            </a:r>
          </a:p>
          <a:p>
            <a:r>
              <a:rPr lang="en-US" sz="4400" dirty="0">
                <a:solidFill>
                  <a:schemeClr val="tx2">
                    <a:lumMod val="50000"/>
                  </a:schemeClr>
                </a:solidFill>
              </a:rPr>
              <a:t>Dialogue before deliberation</a:t>
            </a:r>
          </a:p>
          <a:p>
            <a:r>
              <a:rPr lang="en-US" sz="4400" dirty="0">
                <a:solidFill>
                  <a:schemeClr val="tx2">
                    <a:lumMod val="50000"/>
                  </a:schemeClr>
                </a:solidFill>
              </a:rPr>
              <a:t>We exist in a culture of trust</a:t>
            </a:r>
          </a:p>
          <a:p>
            <a:endParaRPr lang="en-US" sz="5400" dirty="0"/>
          </a:p>
        </p:txBody>
      </p:sp>
    </p:spTree>
    <p:extLst>
      <p:ext uri="{BB962C8B-B14F-4D97-AF65-F5344CB8AC3E}">
        <p14:creationId xmlns:p14="http://schemas.microsoft.com/office/powerpoint/2010/main" val="248092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One</a:t>
            </a:r>
          </a:p>
        </p:txBody>
      </p:sp>
      <p:sp>
        <p:nvSpPr>
          <p:cNvPr id="8" name="Content Placeholder 7"/>
          <p:cNvSpPr>
            <a:spLocks noGrp="1"/>
          </p:cNvSpPr>
          <p:nvPr>
            <p:ph idx="1"/>
          </p:nvPr>
        </p:nvSpPr>
        <p:spPr/>
        <p:txBody>
          <a:bodyPr>
            <a:normAutofit fontScale="62500" lnSpcReduction="20000"/>
          </a:bodyPr>
          <a:lstStyle/>
          <a:p>
            <a:pPr>
              <a:buNone/>
            </a:pPr>
            <a:endParaRPr lang="en-US" altLang="en-US" sz="4800" dirty="0"/>
          </a:p>
          <a:p>
            <a:pPr algn="ctr">
              <a:buNone/>
            </a:pPr>
            <a:r>
              <a:rPr lang="en-US" altLang="en-US" sz="4800" dirty="0"/>
              <a:t>     What do we currently know about our members’   </a:t>
            </a:r>
          </a:p>
          <a:p>
            <a:pPr algn="ctr">
              <a:buNone/>
            </a:pPr>
            <a:r>
              <a:rPr lang="en-US" altLang="en-US" sz="4800" dirty="0"/>
              <a:t> or prospective members’ needs that is relevant        to this discussion?</a:t>
            </a:r>
          </a:p>
          <a:p>
            <a:pPr algn="ctr">
              <a:buNone/>
            </a:pPr>
            <a:endParaRPr lang="en-US" altLang="en-US" sz="4800" dirty="0"/>
          </a:p>
          <a:p>
            <a:pPr algn="ctr">
              <a:buNone/>
            </a:pPr>
            <a:r>
              <a:rPr lang="en-US" altLang="en-US" sz="4800" dirty="0"/>
              <a:t>Or, </a:t>
            </a:r>
          </a:p>
          <a:p>
            <a:pPr algn="ctr">
              <a:buNone/>
            </a:pPr>
            <a:endParaRPr lang="en-US" altLang="en-US" sz="4800" dirty="0"/>
          </a:p>
          <a:p>
            <a:pPr algn="ctr">
              <a:buNone/>
            </a:pPr>
            <a:r>
              <a:rPr lang="en-US" altLang="en-US" sz="4800" i="1" dirty="0"/>
              <a:t>    What do we know about what our members need and want?</a:t>
            </a:r>
          </a:p>
          <a:p>
            <a:endParaRPr lang="en-US" dirty="0"/>
          </a:p>
        </p:txBody>
      </p:sp>
    </p:spTree>
    <p:extLst>
      <p:ext uri="{BB962C8B-B14F-4D97-AF65-F5344CB8AC3E}">
        <p14:creationId xmlns:p14="http://schemas.microsoft.com/office/powerpoint/2010/main" val="265362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Two</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marL="0" indent="0" algn="ctr">
              <a:buNone/>
            </a:pPr>
            <a:r>
              <a:rPr lang="en-US" dirty="0"/>
              <a:t>What do we know about the resources and our vision for the organization that is relevant to this discussion?</a:t>
            </a:r>
          </a:p>
          <a:p>
            <a:pPr marL="0" indent="0" algn="ctr">
              <a:buNone/>
            </a:pPr>
            <a:endParaRPr lang="en-US" dirty="0"/>
          </a:p>
          <a:p>
            <a:pPr marL="0" indent="0" algn="ctr">
              <a:buNone/>
            </a:pPr>
            <a:r>
              <a:rPr lang="en-US" dirty="0"/>
              <a:t>Or,</a:t>
            </a:r>
          </a:p>
          <a:p>
            <a:pPr marL="0" indent="0" algn="ctr">
              <a:buNone/>
            </a:pPr>
            <a:endParaRPr lang="en-US" dirty="0"/>
          </a:p>
          <a:p>
            <a:pPr marL="0" indent="0" algn="ctr">
              <a:buNone/>
            </a:pPr>
            <a:r>
              <a:rPr lang="en-US" i="1" dirty="0"/>
              <a:t>What do we know about our resources and capability?</a:t>
            </a:r>
          </a:p>
          <a:p>
            <a:endParaRPr lang="en-US" dirty="0"/>
          </a:p>
        </p:txBody>
      </p:sp>
    </p:spTree>
    <p:extLst>
      <p:ext uri="{BB962C8B-B14F-4D97-AF65-F5344CB8AC3E}">
        <p14:creationId xmlns:p14="http://schemas.microsoft.com/office/powerpoint/2010/main" val="342689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45719"/>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algn="ctr"/>
            <a:r>
              <a:rPr lang="en-US" sz="6600" dirty="0"/>
              <a:t>Wisconsin/UPMI </a:t>
            </a:r>
          </a:p>
          <a:p>
            <a:pPr algn="ctr"/>
            <a:r>
              <a:rPr lang="en-US" sz="6600" dirty="0"/>
              <a:t>Fall Assembly Workshop on </a:t>
            </a:r>
          </a:p>
          <a:p>
            <a:pPr algn="ctr"/>
            <a:r>
              <a:rPr lang="en-US" sz="6600" dirty="0"/>
              <a:t>Dominance</a:t>
            </a:r>
          </a:p>
          <a:p>
            <a:pPr algn="ctr"/>
            <a:r>
              <a:rPr lang="en-US" sz="6600" dirty="0"/>
              <a:t>September 16, 2017</a:t>
            </a:r>
          </a:p>
        </p:txBody>
      </p:sp>
    </p:spTree>
    <p:extLst>
      <p:ext uri="{BB962C8B-B14F-4D97-AF65-F5344CB8AC3E}">
        <p14:creationId xmlns:p14="http://schemas.microsoft.com/office/powerpoint/2010/main" val="210171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Three</a:t>
            </a:r>
          </a:p>
        </p:txBody>
      </p:sp>
      <p:sp>
        <p:nvSpPr>
          <p:cNvPr id="3" name="Content Placeholder 2"/>
          <p:cNvSpPr>
            <a:spLocks noGrp="1"/>
          </p:cNvSpPr>
          <p:nvPr>
            <p:ph idx="1"/>
          </p:nvPr>
        </p:nvSpPr>
        <p:spPr/>
        <p:txBody>
          <a:bodyPr>
            <a:normAutofit fontScale="92500" lnSpcReduction="10000"/>
          </a:bodyPr>
          <a:lstStyle/>
          <a:p>
            <a:pPr>
              <a:buNone/>
            </a:pPr>
            <a:endParaRPr lang="en-US" altLang="en-US" dirty="0"/>
          </a:p>
          <a:p>
            <a:pPr algn="ctr">
              <a:buNone/>
            </a:pPr>
            <a:r>
              <a:rPr lang="en-US" altLang="en-US" dirty="0"/>
              <a:t>	What do we know about the current realities           and our fellowship that is relevant to this discussion? (What are the Pros and Cons?)</a:t>
            </a:r>
          </a:p>
          <a:p>
            <a:pPr algn="ctr">
              <a:buNone/>
            </a:pPr>
            <a:endParaRPr lang="en-US" altLang="en-US" dirty="0"/>
          </a:p>
          <a:p>
            <a:pPr algn="ctr">
              <a:buNone/>
            </a:pPr>
            <a:r>
              <a:rPr lang="en-US" altLang="en-US" dirty="0"/>
              <a:t>Or, </a:t>
            </a:r>
          </a:p>
          <a:p>
            <a:pPr algn="ctr">
              <a:buNone/>
            </a:pPr>
            <a:endParaRPr lang="en-US" altLang="en-US" dirty="0"/>
          </a:p>
          <a:p>
            <a:pPr algn="ctr">
              <a:buNone/>
            </a:pPr>
            <a:r>
              <a:rPr lang="en-US" altLang="en-US" i="1" dirty="0"/>
              <a:t>    What do we know about what’s currently happening within our groups?</a:t>
            </a:r>
            <a:endParaRPr lang="en-US" altLang="en-US" dirty="0"/>
          </a:p>
          <a:p>
            <a:endParaRPr lang="en-US" dirty="0"/>
          </a:p>
        </p:txBody>
      </p:sp>
    </p:spTree>
    <p:extLst>
      <p:ext uri="{BB962C8B-B14F-4D97-AF65-F5344CB8AC3E}">
        <p14:creationId xmlns:p14="http://schemas.microsoft.com/office/powerpoint/2010/main" val="384269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Four</a:t>
            </a:r>
          </a:p>
        </p:txBody>
      </p:sp>
      <p:sp>
        <p:nvSpPr>
          <p:cNvPr id="3" name="Content Placeholder 2"/>
          <p:cNvSpPr>
            <a:spLocks noGrp="1"/>
          </p:cNvSpPr>
          <p:nvPr>
            <p:ph idx="1"/>
          </p:nvPr>
        </p:nvSpPr>
        <p:spPr/>
        <p:txBody>
          <a:bodyPr/>
          <a:lstStyle/>
          <a:p>
            <a:pPr marL="0" indent="0" algn="ctr">
              <a:buNone/>
            </a:pPr>
            <a:r>
              <a:rPr lang="en-US" dirty="0"/>
              <a:t>What are the ethical implications of our choices?</a:t>
            </a:r>
          </a:p>
          <a:p>
            <a:pPr marL="0" indent="0" algn="ctr">
              <a:buNone/>
            </a:pPr>
            <a:endParaRPr lang="en-US" dirty="0"/>
          </a:p>
          <a:p>
            <a:pPr marL="0" indent="0" algn="ctr">
              <a:buNone/>
            </a:pPr>
            <a:r>
              <a:rPr lang="en-US" dirty="0"/>
              <a:t>Or, </a:t>
            </a:r>
          </a:p>
          <a:p>
            <a:pPr algn="ctr"/>
            <a:endParaRPr lang="en-US" dirty="0"/>
          </a:p>
          <a:p>
            <a:pPr marL="0" indent="0" algn="ctr">
              <a:buNone/>
            </a:pPr>
            <a:r>
              <a:rPr lang="en-US" i="1" dirty="0"/>
              <a:t>Will our decision be consistent with our spiritual principles? </a:t>
            </a:r>
          </a:p>
          <a:p>
            <a:endParaRPr lang="en-US" dirty="0"/>
          </a:p>
        </p:txBody>
      </p:sp>
    </p:spTree>
    <p:extLst>
      <p:ext uri="{BB962C8B-B14F-4D97-AF65-F5344CB8AC3E}">
        <p14:creationId xmlns:p14="http://schemas.microsoft.com/office/powerpoint/2010/main" val="84363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Five</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t>What do we wish we knew, but don’t?</a:t>
            </a:r>
          </a:p>
          <a:p>
            <a:pPr marL="0" indent="0" algn="ctr">
              <a:buNone/>
            </a:pPr>
            <a:endParaRPr lang="en-US" dirty="0"/>
          </a:p>
          <a:p>
            <a:pPr marL="0" indent="0" algn="ctr">
              <a:buNone/>
            </a:pPr>
            <a:r>
              <a:rPr lang="en-US" dirty="0"/>
              <a:t>Or, </a:t>
            </a:r>
          </a:p>
          <a:p>
            <a:pPr marL="0" indent="0" algn="ctr">
              <a:buNone/>
            </a:pPr>
            <a:endParaRPr lang="en-US" dirty="0"/>
          </a:p>
          <a:p>
            <a:pPr marL="0" indent="0" algn="ctr">
              <a:buNone/>
            </a:pPr>
            <a:r>
              <a:rPr lang="en-US" i="1" dirty="0"/>
              <a:t>What else do we need to know before moving forward?</a:t>
            </a:r>
          </a:p>
          <a:p>
            <a:endParaRPr lang="en-US" dirty="0"/>
          </a:p>
        </p:txBody>
      </p:sp>
    </p:spTree>
    <p:extLst>
      <p:ext uri="{BB962C8B-B14F-4D97-AF65-F5344CB8AC3E}">
        <p14:creationId xmlns:p14="http://schemas.microsoft.com/office/powerpoint/2010/main" val="2966501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Sunny without any Dominance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0536" y="1600200"/>
            <a:ext cx="8042927" cy="4525963"/>
          </a:xfrm>
        </p:spPr>
      </p:pic>
    </p:spTree>
    <p:extLst>
      <p:ext uri="{BB962C8B-B14F-4D97-AF65-F5344CB8AC3E}">
        <p14:creationId xmlns:p14="http://schemas.microsoft.com/office/powerpoint/2010/main" val="1020517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Rough path with Dominance</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0536" y="1600200"/>
            <a:ext cx="8042927" cy="4525963"/>
          </a:xfrm>
        </p:spPr>
      </p:pic>
    </p:spTree>
    <p:extLst>
      <p:ext uri="{BB962C8B-B14F-4D97-AF65-F5344CB8AC3E}">
        <p14:creationId xmlns:p14="http://schemas.microsoft.com/office/powerpoint/2010/main" val="354536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KBDM on Dominance</a:t>
            </a:r>
          </a:p>
        </p:txBody>
      </p:sp>
      <p:sp>
        <p:nvSpPr>
          <p:cNvPr id="3" name="Content Placeholder 2"/>
          <p:cNvSpPr>
            <a:spLocks noGrp="1"/>
          </p:cNvSpPr>
          <p:nvPr>
            <p:ph idx="1"/>
          </p:nvPr>
        </p:nvSpPr>
        <p:spPr>
          <a:xfrm>
            <a:off x="457200" y="2133600"/>
            <a:ext cx="8229600" cy="3992563"/>
          </a:xfrm>
        </p:spPr>
        <p:txBody>
          <a:bodyPr>
            <a:normAutofit/>
          </a:bodyPr>
          <a:lstStyle/>
          <a:p>
            <a:r>
              <a:rPr lang="en-US" sz="5400" dirty="0"/>
              <a:t>15 min group discussion</a:t>
            </a:r>
          </a:p>
          <a:p>
            <a:r>
              <a:rPr lang="en-US" sz="5400" dirty="0"/>
              <a:t>2 min group report back</a:t>
            </a:r>
          </a:p>
          <a:p>
            <a:r>
              <a:rPr lang="en-US" sz="5400" dirty="0"/>
              <a:t>Questions &amp; Comments</a:t>
            </a:r>
          </a:p>
        </p:txBody>
      </p:sp>
    </p:spTree>
    <p:extLst>
      <p:ext uri="{BB962C8B-B14F-4D97-AF65-F5344CB8AC3E}">
        <p14:creationId xmlns:p14="http://schemas.microsoft.com/office/powerpoint/2010/main" val="135704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Dominance</a:t>
            </a:r>
          </a:p>
        </p:txBody>
      </p:sp>
      <p:sp>
        <p:nvSpPr>
          <p:cNvPr id="3" name="Content Placeholder 2"/>
          <p:cNvSpPr>
            <a:spLocks noGrp="1"/>
          </p:cNvSpPr>
          <p:nvPr>
            <p:ph idx="1"/>
          </p:nvPr>
        </p:nvSpPr>
        <p:spPr>
          <a:xfrm>
            <a:off x="457200" y="1981200"/>
            <a:ext cx="8229600" cy="3154363"/>
          </a:xfrm>
        </p:spPr>
        <p:txBody>
          <a:bodyPr>
            <a:noAutofit/>
          </a:bodyPr>
          <a:lstStyle/>
          <a:p>
            <a:r>
              <a:rPr lang="en-US" sz="4800" dirty="0"/>
              <a:t>Who can be dominant?</a:t>
            </a:r>
          </a:p>
          <a:p>
            <a:r>
              <a:rPr lang="en-US" sz="4800" dirty="0"/>
              <a:t>What does it look like?</a:t>
            </a:r>
          </a:p>
          <a:p>
            <a:r>
              <a:rPr lang="en-US" sz="4800" dirty="0"/>
              <a:t>Where do we see it?</a:t>
            </a:r>
          </a:p>
          <a:p>
            <a:r>
              <a:rPr lang="en-US" sz="4800" dirty="0"/>
              <a:t>When do we see it?</a:t>
            </a:r>
          </a:p>
          <a:p>
            <a:r>
              <a:rPr lang="en-US" sz="4800" dirty="0"/>
              <a:t>What do I do about it?</a:t>
            </a:r>
          </a:p>
          <a:p>
            <a:endParaRPr lang="en-US" sz="4800" dirty="0"/>
          </a:p>
        </p:txBody>
      </p:sp>
    </p:spTree>
    <p:extLst>
      <p:ext uri="{BB962C8B-B14F-4D97-AF65-F5344CB8AC3E}">
        <p14:creationId xmlns:p14="http://schemas.microsoft.com/office/powerpoint/2010/main" val="289352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The Twelve Steps suggest acceptance of four primary ideas </a:t>
            </a:r>
            <a:br>
              <a:rPr lang="en-US" dirty="0"/>
            </a:br>
            <a:r>
              <a:rPr lang="en-US" sz="1400" dirty="0"/>
              <a:t>page 23 Groups at Work</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a:t>We are Powerless Over the Problem of Alcoholism</a:t>
            </a:r>
          </a:p>
          <a:p>
            <a:r>
              <a:rPr lang="en-US" dirty="0"/>
              <a:t>We Can Turn Our Lives Over to a Power Greater Than Ourselves</a:t>
            </a:r>
          </a:p>
          <a:p>
            <a:r>
              <a:rPr lang="en-US" dirty="0"/>
              <a:t>We Need to Change Both Our Attitude and Our Actions</a:t>
            </a:r>
          </a:p>
          <a:p>
            <a:r>
              <a:rPr lang="en-US" b="1" dirty="0"/>
              <a:t>We Keep Al-</a:t>
            </a:r>
            <a:r>
              <a:rPr lang="en-US" b="1" dirty="0" err="1"/>
              <a:t>Anon’s</a:t>
            </a:r>
            <a:r>
              <a:rPr lang="en-US" b="1" dirty="0"/>
              <a:t> Gifts by Sharing Them With Others</a:t>
            </a:r>
          </a:p>
        </p:txBody>
      </p:sp>
    </p:spTree>
    <p:extLst>
      <p:ext uri="{BB962C8B-B14F-4D97-AF65-F5344CB8AC3E}">
        <p14:creationId xmlns:p14="http://schemas.microsoft.com/office/powerpoint/2010/main" val="324757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855"/>
            <a:ext cx="8229600" cy="2182091"/>
          </a:xfrm>
        </p:spPr>
        <p:txBody>
          <a:bodyPr>
            <a:noAutofit/>
          </a:bodyPr>
          <a:lstStyle/>
          <a:p>
            <a:r>
              <a:rPr lang="en-US" sz="6600" dirty="0">
                <a:solidFill>
                  <a:schemeClr val="tx2">
                    <a:lumMod val="50000"/>
                  </a:schemeClr>
                </a:solidFill>
              </a:rPr>
              <a:t>Three Obstacles to Success in Al-Anon </a:t>
            </a:r>
            <a:br>
              <a:rPr lang="en-US" sz="4800" dirty="0"/>
            </a:br>
            <a:r>
              <a:rPr lang="en-US" sz="2000" dirty="0"/>
              <a:t>Service Manual page 24</a:t>
            </a:r>
          </a:p>
        </p:txBody>
      </p:sp>
      <p:sp>
        <p:nvSpPr>
          <p:cNvPr id="3" name="Content Placeholder 2"/>
          <p:cNvSpPr>
            <a:spLocks noGrp="1"/>
          </p:cNvSpPr>
          <p:nvPr>
            <p:ph idx="1"/>
          </p:nvPr>
        </p:nvSpPr>
        <p:spPr>
          <a:xfrm>
            <a:off x="457200" y="2743200"/>
            <a:ext cx="8229600" cy="3382963"/>
          </a:xfrm>
        </p:spPr>
        <p:txBody>
          <a:bodyPr>
            <a:normAutofit/>
          </a:bodyPr>
          <a:lstStyle/>
          <a:p>
            <a:r>
              <a:rPr lang="en-US" sz="4800" dirty="0"/>
              <a:t>Discussions of Religion</a:t>
            </a:r>
          </a:p>
          <a:p>
            <a:r>
              <a:rPr lang="en-US" sz="4800" dirty="0"/>
              <a:t>Gossip</a:t>
            </a:r>
          </a:p>
          <a:p>
            <a:r>
              <a:rPr lang="en-US" sz="4800" b="1" dirty="0"/>
              <a:t>Dominance</a:t>
            </a:r>
          </a:p>
        </p:txBody>
      </p:sp>
    </p:spTree>
    <p:extLst>
      <p:ext uri="{BB962C8B-B14F-4D97-AF65-F5344CB8AC3E}">
        <p14:creationId xmlns:p14="http://schemas.microsoft.com/office/powerpoint/2010/main" val="209405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p:sp>
        <p:nvSpPr>
          <p:cNvPr id="3" name="Content Placeholder 2"/>
          <p:cNvSpPr>
            <a:spLocks noGrp="1"/>
          </p:cNvSpPr>
          <p:nvPr>
            <p:ph idx="1"/>
          </p:nvPr>
        </p:nvSpPr>
        <p:spPr/>
        <p:txBody>
          <a:bodyPr/>
          <a:lstStyle/>
          <a:p>
            <a:r>
              <a:rPr lang="en-US" dirty="0"/>
              <a:t>Our leaders are trusted servants; they do not govern. No member of Al-Anon should direct, assume authority, or give advice. Our program is based on suggestion, interchange of experience, and rotation of leadership. We progress in our own way and pace. Any attempt to manage or direct is likely to have disastrous consequences for group harmony. </a:t>
            </a:r>
            <a:r>
              <a:rPr lang="en-US" sz="2000" dirty="0"/>
              <a:t>Service Manual Page 24</a:t>
            </a:r>
          </a:p>
        </p:txBody>
      </p:sp>
    </p:spTree>
    <p:extLst>
      <p:ext uri="{BB962C8B-B14F-4D97-AF65-F5344CB8AC3E}">
        <p14:creationId xmlns:p14="http://schemas.microsoft.com/office/powerpoint/2010/main" val="238030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201400"/>
            <a:ext cx="8305800" cy="5745162"/>
          </a:xfrm>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lnSpcReduction="10000"/>
          </a:bodyPr>
          <a:lstStyle/>
          <a:p>
            <a:r>
              <a:rPr lang="en-US" dirty="0"/>
              <a:t>Participation of members in group activities is important. This creates real involvement with the group and solidifies the relationship of individual member to the group. Since each group has only a limited number of officers, it’s best to have a policy of rotation, rather that have one member hold office for long periods of time. The more jobs available, the more members will participate and feel themselves to be an integral and important part of the group. Concept Four reminds us that “Participation is the key to harmony”.</a:t>
            </a:r>
          </a:p>
          <a:p>
            <a:r>
              <a:rPr lang="en-US" sz="2000" dirty="0"/>
              <a:t>Service Manual page 55</a:t>
            </a:r>
          </a:p>
        </p:txBody>
      </p:sp>
    </p:spTree>
    <p:extLst>
      <p:ext uri="{BB962C8B-B14F-4D97-AF65-F5344CB8AC3E}">
        <p14:creationId xmlns:p14="http://schemas.microsoft.com/office/powerpoint/2010/main" val="101916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tx2">
                    <a:lumMod val="50000"/>
                  </a:schemeClr>
                </a:solidFill>
              </a:rPr>
              <a:t>“Paths to Recovery”</a:t>
            </a:r>
          </a:p>
        </p:txBody>
      </p:sp>
      <p:sp>
        <p:nvSpPr>
          <p:cNvPr id="3" name="Content Placeholder 2"/>
          <p:cNvSpPr>
            <a:spLocks noGrp="1"/>
          </p:cNvSpPr>
          <p:nvPr>
            <p:ph idx="1"/>
          </p:nvPr>
        </p:nvSpPr>
        <p:spPr/>
        <p:txBody>
          <a:bodyPr/>
          <a:lstStyle/>
          <a:p>
            <a:r>
              <a:rPr lang="en-US" dirty="0"/>
              <a:t>Members accustomed to dominating may be unhappy when reminded that we rotate leaders and that we are to serve, not govern. </a:t>
            </a:r>
            <a:r>
              <a:rPr lang="en-US" sz="2000" dirty="0"/>
              <a:t>Page 146</a:t>
            </a:r>
          </a:p>
          <a:p>
            <a:r>
              <a:rPr lang="en-US" dirty="0"/>
              <a:t>Rotating service in a group is very important for two reasons: 1) giving everyone an opportunity to serve, 2) keeping the person serving from feeling self-important. </a:t>
            </a:r>
            <a:r>
              <a:rPr lang="en-US" sz="2000" dirty="0"/>
              <a:t>Page 150</a:t>
            </a:r>
          </a:p>
        </p:txBody>
      </p:sp>
    </p:spTree>
    <p:extLst>
      <p:ext uri="{BB962C8B-B14F-4D97-AF65-F5344CB8AC3E}">
        <p14:creationId xmlns:p14="http://schemas.microsoft.com/office/powerpoint/2010/main" val="100590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Al-Anon Works”</a:t>
            </a:r>
          </a:p>
        </p:txBody>
      </p:sp>
      <p:sp>
        <p:nvSpPr>
          <p:cNvPr id="3" name="Content Placeholder 2"/>
          <p:cNvSpPr>
            <a:spLocks noGrp="1"/>
          </p:cNvSpPr>
          <p:nvPr>
            <p:ph idx="1"/>
          </p:nvPr>
        </p:nvSpPr>
        <p:spPr/>
        <p:txBody>
          <a:bodyPr/>
          <a:lstStyle/>
          <a:p>
            <a:r>
              <a:rPr lang="en-US" dirty="0"/>
              <a:t>We are all experts because of our experience, and we are all beginners because our lives are in a constant state of growth and change. Newcomers are as likely as longtime members to utter words that inspire and inform. So we have no reason to look to any one person or small group of people as authorities. </a:t>
            </a:r>
            <a:r>
              <a:rPr lang="en-US" sz="2000" dirty="0"/>
              <a:t>Page 108</a:t>
            </a:r>
          </a:p>
        </p:txBody>
      </p:sp>
    </p:spTree>
    <p:extLst>
      <p:ext uri="{BB962C8B-B14F-4D97-AF65-F5344CB8AC3E}">
        <p14:creationId xmlns:p14="http://schemas.microsoft.com/office/powerpoint/2010/main" val="1472445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TotalTime>
  <Words>1745</Words>
  <Application>Microsoft Office PowerPoint</Application>
  <PresentationFormat>On-screen Show (4:3)</PresentationFormat>
  <Paragraphs>140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“Everything You Wanted to Know about Dominance, But Were Afraid to Ask”</vt:lpstr>
      <vt:lpstr> </vt:lpstr>
      <vt:lpstr>Dominance</vt:lpstr>
      <vt:lpstr>The Twelve Steps suggest acceptance of four primary ideas  page 23 Groups at Work</vt:lpstr>
      <vt:lpstr>Three Obstacles to Success in Al-Anon  Service Manual page 24</vt:lpstr>
      <vt:lpstr>Dominance:</vt:lpstr>
      <vt:lpstr>PowerPoint Presentation</vt:lpstr>
      <vt:lpstr>“Paths to Recovery”</vt:lpstr>
      <vt:lpstr>“How Al-Anon Works”</vt:lpstr>
      <vt:lpstr>“How Al-Anon Works”</vt:lpstr>
      <vt:lpstr>“Many Voices, One Journey”</vt:lpstr>
      <vt:lpstr>Al-Anon’s Twelve Steps &amp; Twelve Traditions</vt:lpstr>
      <vt:lpstr>PowerPoint Presentation</vt:lpstr>
      <vt:lpstr>Alateen – a Day at a Time</vt:lpstr>
      <vt:lpstr>Alateen – a Day at a Time</vt:lpstr>
      <vt:lpstr>KBDM</vt:lpstr>
      <vt:lpstr>KBDM four elements</vt:lpstr>
      <vt:lpstr>Question One</vt:lpstr>
      <vt:lpstr>Question Two</vt:lpstr>
      <vt:lpstr>Question Three</vt:lpstr>
      <vt:lpstr>Question Four</vt:lpstr>
      <vt:lpstr>Question Five</vt:lpstr>
      <vt:lpstr>Sunny without any Dominance</vt:lpstr>
      <vt:lpstr>Rough path with Dominance</vt:lpstr>
      <vt:lpstr>KBDM on Dominance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Wanted to Know about Dominance, But Were Afraid to Ask”</dc:title>
  <dc:creator>Don</dc:creator>
  <cp:lastModifiedBy>Elizabeth</cp:lastModifiedBy>
  <cp:revision>83</cp:revision>
  <cp:lastPrinted>2017-09-05T18:11:04Z</cp:lastPrinted>
  <dcterms:created xsi:type="dcterms:W3CDTF">2017-08-26T22:02:28Z</dcterms:created>
  <dcterms:modified xsi:type="dcterms:W3CDTF">2017-10-06T02:05:02Z</dcterms:modified>
</cp:coreProperties>
</file>